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0"/>
  </p:notesMasterIdLst>
  <p:sldIdLst>
    <p:sldId id="287" r:id="rId2"/>
    <p:sldId id="280" r:id="rId3"/>
    <p:sldId id="278" r:id="rId4"/>
    <p:sldId id="259" r:id="rId5"/>
    <p:sldId id="285" r:id="rId6"/>
    <p:sldId id="260" r:id="rId7"/>
    <p:sldId id="261" r:id="rId8"/>
    <p:sldId id="28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70" autoAdjust="0"/>
    <p:restoredTop sz="86322" autoAdjust="0"/>
  </p:normalViewPr>
  <p:slideViewPr>
    <p:cSldViewPr snapToGrid="0">
      <p:cViewPr varScale="1">
        <p:scale>
          <a:sx n="72" d="100"/>
          <a:sy n="72" d="100"/>
        </p:scale>
        <p:origin x="1050"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11/20/2018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11/20/2018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6958" y="2277035"/>
            <a:ext cx="8596668" cy="1320800"/>
          </a:xfrm>
        </p:spPr>
        <p:txBody>
          <a:bodyPr/>
          <a:lstStyle/>
          <a:p>
            <a:pPr algn="ctr"/>
            <a:r>
              <a:rPr lang="en-US" dirty="0">
                <a:solidFill>
                  <a:srgbClr val="00B050"/>
                </a:solidFill>
              </a:rPr>
              <a:t>Should Same-Sex Marriage Have Children?</a:t>
            </a:r>
            <a:endParaRPr lang="en-US" dirty="0">
              <a:solidFill>
                <a:srgbClr val="00B050"/>
              </a:solidFill>
              <a:latin typeface="Constantia" pitchFamily="18" charset="0"/>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00B050"/>
                </a:solidFill>
              </a:rPr>
              <a:t>Introduction</a:t>
            </a:r>
          </a:p>
        </p:txBody>
      </p:sp>
      <p:sp>
        <p:nvSpPr>
          <p:cNvPr id="3" name="Content Placeholder 2"/>
          <p:cNvSpPr>
            <a:spLocks noGrp="1"/>
          </p:cNvSpPr>
          <p:nvPr>
            <p:ph idx="1"/>
          </p:nvPr>
        </p:nvSpPr>
        <p:spPr>
          <a:xfrm>
            <a:off x="677333" y="1828800"/>
            <a:ext cx="10944395" cy="4837471"/>
          </a:xfrm>
        </p:spPr>
        <p:txBody>
          <a:bodyPr>
            <a:normAutofit fontScale="92500"/>
          </a:bodyPr>
          <a:lstStyle/>
          <a:p>
            <a:pPr marL="0" indent="0">
              <a:lnSpc>
                <a:spcPct val="200000"/>
              </a:lnSpc>
              <a:buNone/>
            </a:pPr>
            <a:r>
              <a:rPr lang="en-US" sz="2400" dirty="0">
                <a:latin typeface="Constantia" pitchFamily="18" charset="0"/>
              </a:rPr>
              <a:t>Parenthood is one of the most valuable achievement humans can make in the course of life. Naturally, when a person finds a partner, it is only normal for them wanting to raise children. Partners in same-sex marriage are not an exception. With the acceptance of these marriages in the modern society, human rights activists supporting them have been lobbying for their rights to be allowed to adopt children. This has elicited debates in support and against this from all corners of media and society platforms, especially due to the expanding gay community</a:t>
            </a:r>
            <a:r>
              <a:rPr lang="en-US" dirty="0"/>
              <a:t>. </a:t>
            </a:r>
          </a:p>
        </p:txBody>
      </p:sp>
    </p:spTree>
    <p:extLst>
      <p:ext uri="{BB962C8B-B14F-4D97-AF65-F5344CB8AC3E}">
        <p14:creationId xmlns:p14="http://schemas.microsoft.com/office/powerpoint/2010/main" val="109758823"/>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014" y="254000"/>
            <a:ext cx="8596668" cy="808234"/>
          </a:xfrm>
        </p:spPr>
        <p:txBody>
          <a:bodyPr/>
          <a:lstStyle/>
          <a:p>
            <a:pPr algn="ctr"/>
            <a:r>
              <a:rPr lang="en-US" dirty="0">
                <a:solidFill>
                  <a:srgbClr val="00B050"/>
                </a:solidFill>
              </a:rPr>
              <a:t>Thesis and Supporting Evidence</a:t>
            </a:r>
          </a:p>
        </p:txBody>
      </p:sp>
      <p:sp>
        <p:nvSpPr>
          <p:cNvPr id="3" name="Content Placeholder 2"/>
          <p:cNvSpPr>
            <a:spLocks noGrp="1"/>
          </p:cNvSpPr>
          <p:nvPr>
            <p:ph idx="1"/>
          </p:nvPr>
        </p:nvSpPr>
        <p:spPr>
          <a:xfrm>
            <a:off x="533495" y="924560"/>
            <a:ext cx="11658505" cy="5933440"/>
          </a:xfrm>
        </p:spPr>
        <p:txBody>
          <a:bodyPr>
            <a:normAutofit fontScale="92500" lnSpcReduction="20000"/>
          </a:bodyPr>
          <a:lstStyle/>
          <a:p>
            <a:pPr indent="0">
              <a:lnSpc>
                <a:spcPct val="200000"/>
              </a:lnSpc>
              <a:buNone/>
            </a:pPr>
            <a:r>
              <a:rPr lang="en-US" sz="2400" dirty="0">
                <a:latin typeface="Constantia" pitchFamily="18" charset="0"/>
              </a:rPr>
              <a:t>Typically, the stances are two; it is wrong and same sex-marriages should not be allowed to raise children or it is normal and they should be allowed to raise children. The argument against the same-sex parenting is based solely on the sexual orientation of the parents where they are deemed mentally incompetent to raise children in the normal way.</a:t>
            </a:r>
          </a:p>
          <a:p>
            <a:pPr indent="0">
              <a:lnSpc>
                <a:spcPct val="200000"/>
              </a:lnSpc>
              <a:buNone/>
            </a:pPr>
            <a:r>
              <a:rPr lang="en-US" sz="2400" dirty="0">
                <a:latin typeface="Constantia" pitchFamily="18" charset="0"/>
              </a:rPr>
              <a:t> According to me, people in same-sex marriages should be allowed to have children. The evidence in support of this include same sex parents pose better links to their extended family, children raised in these marriages have better ability to overcome stereotypes and embrace both masculine and feminine activities, permitting same-sex marriages to have children will act as the prelude to conquer homophobia and eliminate dishonesty to one self.</a:t>
            </a:r>
          </a:p>
          <a:p>
            <a:pPr>
              <a:buNone/>
            </a:pPr>
            <a:endParaRPr lang="en-US" dirty="0"/>
          </a:p>
          <a:p>
            <a:pPr>
              <a:buNone/>
            </a:pPr>
            <a:endParaRPr lang="en-US" dirty="0"/>
          </a:p>
        </p:txBody>
      </p:sp>
    </p:spTree>
    <p:extLst>
      <p:ext uri="{BB962C8B-B14F-4D97-AF65-F5344CB8AC3E}">
        <p14:creationId xmlns:p14="http://schemas.microsoft.com/office/powerpoint/2010/main" val="978760343"/>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00B050"/>
                </a:solidFill>
              </a:rPr>
              <a:t>1</a:t>
            </a:r>
            <a:r>
              <a:rPr lang="en-US" baseline="30000" dirty="0">
                <a:solidFill>
                  <a:srgbClr val="00B050"/>
                </a:solidFill>
              </a:rPr>
              <a:t>St</a:t>
            </a:r>
            <a:r>
              <a:rPr lang="en-US" dirty="0">
                <a:solidFill>
                  <a:srgbClr val="00B050"/>
                </a:solidFill>
              </a:rPr>
              <a:t> point-Same-sex parents pose better Connections to their Children</a:t>
            </a:r>
            <a:br>
              <a:rPr lang="en-US" dirty="0">
                <a:solidFill>
                  <a:srgbClr val="00B050"/>
                </a:solidFill>
              </a:rPr>
            </a:br>
            <a:endParaRPr lang="en-US" dirty="0">
              <a:solidFill>
                <a:srgbClr val="00B050"/>
              </a:solidFill>
            </a:endParaRPr>
          </a:p>
        </p:txBody>
      </p:sp>
      <p:sp>
        <p:nvSpPr>
          <p:cNvPr id="3" name="Content Placeholder 2"/>
          <p:cNvSpPr>
            <a:spLocks noGrp="1"/>
          </p:cNvSpPr>
          <p:nvPr>
            <p:ph idx="1"/>
          </p:nvPr>
        </p:nvSpPr>
        <p:spPr>
          <a:xfrm>
            <a:off x="677333" y="1879600"/>
            <a:ext cx="11077132" cy="4565444"/>
          </a:xfrm>
        </p:spPr>
        <p:txBody>
          <a:bodyPr>
            <a:noAutofit/>
          </a:bodyPr>
          <a:lstStyle/>
          <a:p>
            <a:pPr marL="457200" indent="-457200">
              <a:lnSpc>
                <a:spcPct val="200000"/>
              </a:lnSpc>
              <a:buFont typeface="+mj-lt"/>
              <a:buAutoNum type="alphaLcParenR"/>
            </a:pPr>
            <a:r>
              <a:rPr lang="en-US" sz="2400" dirty="0">
                <a:latin typeface="Constantia" pitchFamily="18" charset="0"/>
              </a:rPr>
              <a:t>Through equitable division of labor and sharing of parental care responsibility unlike in hetero-marriages where one partner does the larger portion of responsibilities.</a:t>
            </a:r>
          </a:p>
          <a:p>
            <a:pPr marL="457200" indent="-457200">
              <a:lnSpc>
                <a:spcPct val="200000"/>
              </a:lnSpc>
              <a:buFont typeface="+mj-lt"/>
              <a:buAutoNum type="alphaLcParenR"/>
            </a:pPr>
            <a:r>
              <a:rPr lang="en-US" sz="2400" dirty="0">
                <a:latin typeface="Constantia" pitchFamily="18" charset="0"/>
              </a:rPr>
              <a:t>Children are less stereotypically confined as they are allowed to explore new characters.</a:t>
            </a:r>
          </a:p>
          <a:p>
            <a:pPr marL="0" indent="0">
              <a:lnSpc>
                <a:spcPct val="200000"/>
              </a:lnSpc>
              <a:buNone/>
            </a:pPr>
            <a:r>
              <a:rPr lang="en-US" sz="2400" dirty="0">
                <a:latin typeface="Constantia" pitchFamily="18" charset="0"/>
              </a:rPr>
              <a:t> </a:t>
            </a:r>
          </a:p>
          <a:p>
            <a:pPr marL="0" indent="0">
              <a:buNone/>
            </a:pPr>
            <a:endParaRPr lang="en-US" sz="1600" dirty="0"/>
          </a:p>
        </p:txBody>
      </p:sp>
    </p:spTree>
    <p:extLst>
      <p:ext uri="{BB962C8B-B14F-4D97-AF65-F5344CB8AC3E}">
        <p14:creationId xmlns:p14="http://schemas.microsoft.com/office/powerpoint/2010/main" val="1471288915"/>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761306" cy="1605280"/>
          </a:xfrm>
        </p:spPr>
        <p:txBody>
          <a:bodyPr>
            <a:noAutofit/>
          </a:bodyPr>
          <a:lstStyle/>
          <a:p>
            <a:r>
              <a:rPr lang="en-US" sz="3200" dirty="0">
                <a:solidFill>
                  <a:srgbClr val="00B050"/>
                </a:solidFill>
                <a:latin typeface="Constantia" pitchFamily="18" charset="0"/>
              </a:rPr>
              <a:t>2</a:t>
            </a:r>
            <a:r>
              <a:rPr lang="en-US" sz="3200" baseline="30000" dirty="0">
                <a:solidFill>
                  <a:srgbClr val="00B050"/>
                </a:solidFill>
                <a:latin typeface="Constantia" pitchFamily="18" charset="0"/>
              </a:rPr>
              <a:t>nd</a:t>
            </a:r>
            <a:r>
              <a:rPr lang="en-US" sz="3200" dirty="0">
                <a:solidFill>
                  <a:srgbClr val="00B050"/>
                </a:solidFill>
                <a:latin typeface="Constantia" pitchFamily="18" charset="0"/>
              </a:rPr>
              <a:t> Point- Children will be better at Overcoming Stereotypes and Embracing Activities for both Genders</a:t>
            </a:r>
            <a:endParaRPr lang="en-US" sz="3200" dirty="0">
              <a:latin typeface="Constantia" pitchFamily="18" charset="0"/>
            </a:endParaRPr>
          </a:p>
        </p:txBody>
      </p:sp>
      <p:sp>
        <p:nvSpPr>
          <p:cNvPr id="3" name="Content Placeholder 2"/>
          <p:cNvSpPr>
            <a:spLocks noGrp="1"/>
          </p:cNvSpPr>
          <p:nvPr>
            <p:ph idx="1"/>
          </p:nvPr>
        </p:nvSpPr>
        <p:spPr>
          <a:xfrm>
            <a:off x="677334" y="2160589"/>
            <a:ext cx="10905066" cy="4504371"/>
          </a:xfrm>
        </p:spPr>
        <p:txBody>
          <a:bodyPr>
            <a:normAutofit lnSpcReduction="10000"/>
          </a:bodyPr>
          <a:lstStyle/>
          <a:p>
            <a:pPr marL="457200" indent="-457200">
              <a:lnSpc>
                <a:spcPct val="200000"/>
              </a:lnSpc>
              <a:buAutoNum type="alphaLcParenBoth"/>
            </a:pPr>
            <a:r>
              <a:rPr lang="en-US" sz="2400" dirty="0">
                <a:latin typeface="Constantia" pitchFamily="18" charset="0"/>
              </a:rPr>
              <a:t>Girls brought up by partnering mothers have better ability to overlook conventional behaviors and beliefs by engaging in activities dubbed masculine such  sports, mathematical, and scientific prowess</a:t>
            </a:r>
          </a:p>
          <a:p>
            <a:pPr marL="457200" indent="-457200">
              <a:lnSpc>
                <a:spcPct val="200000"/>
              </a:lnSpc>
              <a:buAutoNum type="alphaLcParenBoth"/>
            </a:pPr>
            <a:r>
              <a:rPr lang="en-US" sz="2400" dirty="0">
                <a:latin typeface="Constantia" pitchFamily="18" charset="0"/>
              </a:rPr>
              <a:t>Boys on the other hand are able to know the character of women and know what to expect  in future as grown ups. They also learn to help with household duties; even those dubbed feminine.</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645920"/>
          </a:xfrm>
        </p:spPr>
        <p:txBody>
          <a:bodyPr>
            <a:noAutofit/>
          </a:bodyPr>
          <a:lstStyle/>
          <a:p>
            <a:r>
              <a:rPr lang="en-US" sz="3200" dirty="0">
                <a:solidFill>
                  <a:srgbClr val="00B050"/>
                </a:solidFill>
                <a:latin typeface="Constantia" pitchFamily="18" charset="0"/>
              </a:rPr>
              <a:t>3</a:t>
            </a:r>
            <a:r>
              <a:rPr lang="en-US" sz="3200" baseline="30000" dirty="0">
                <a:solidFill>
                  <a:srgbClr val="00B050"/>
                </a:solidFill>
                <a:latin typeface="Constantia" pitchFamily="18" charset="0"/>
              </a:rPr>
              <a:t>rd</a:t>
            </a:r>
            <a:r>
              <a:rPr lang="en-US" sz="3200" dirty="0">
                <a:solidFill>
                  <a:srgbClr val="00B050"/>
                </a:solidFill>
                <a:latin typeface="Constantia" pitchFamily="18" charset="0"/>
              </a:rPr>
              <a:t> Point- It is a Prelude Towards Conquering Homophobia and Eliminating Deception of One’s Identity</a:t>
            </a:r>
          </a:p>
        </p:txBody>
      </p:sp>
      <p:sp>
        <p:nvSpPr>
          <p:cNvPr id="3" name="Content Placeholder 2"/>
          <p:cNvSpPr>
            <a:spLocks noGrp="1"/>
          </p:cNvSpPr>
          <p:nvPr>
            <p:ph idx="1"/>
          </p:nvPr>
        </p:nvSpPr>
        <p:spPr>
          <a:xfrm>
            <a:off x="677333" y="2265679"/>
            <a:ext cx="11018138" cy="4326849"/>
          </a:xfrm>
        </p:spPr>
        <p:txBody>
          <a:bodyPr>
            <a:normAutofit/>
          </a:bodyPr>
          <a:lstStyle/>
          <a:p>
            <a:pPr marL="800100" indent="-457200">
              <a:lnSpc>
                <a:spcPct val="200000"/>
              </a:lnSpc>
              <a:buFont typeface="+mj-lt"/>
              <a:buAutoNum type="alphaLcParenR"/>
            </a:pPr>
            <a:r>
              <a:rPr lang="en-US" sz="2400" dirty="0">
                <a:latin typeface="Constantia" pitchFamily="18" charset="0"/>
              </a:rPr>
              <a:t>Homosexual parents inculcate  equal levels of self awareness and esteem to their children and facilitate accurate expression of their own self.</a:t>
            </a:r>
          </a:p>
          <a:p>
            <a:pPr marL="800100" indent="-457200">
              <a:lnSpc>
                <a:spcPct val="200000"/>
              </a:lnSpc>
              <a:buFont typeface="+mj-lt"/>
              <a:buAutoNum type="alphaLcParenR"/>
            </a:pPr>
            <a:r>
              <a:rPr lang="en-US" sz="2400" dirty="0">
                <a:latin typeface="Constantia" pitchFamily="18" charset="0"/>
              </a:rPr>
              <a:t>Kids in these family setups are well disciplined while both parents are ever available. They report less psychological problems in life and </a:t>
            </a:r>
            <a:r>
              <a:rPr lang="en-US" sz="2400">
                <a:latin typeface="Constantia" pitchFamily="18" charset="0"/>
              </a:rPr>
              <a:t>school activities.</a:t>
            </a:r>
            <a:endParaRPr lang="en-US" dirty="0"/>
          </a:p>
        </p:txBody>
      </p:sp>
    </p:spTree>
    <p:extLst>
      <p:ext uri="{BB962C8B-B14F-4D97-AF65-F5344CB8AC3E}">
        <p14:creationId xmlns:p14="http://schemas.microsoft.com/office/powerpoint/2010/main" val="2950348199"/>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381" y="609600"/>
            <a:ext cx="8596668" cy="828782"/>
          </a:xfrm>
        </p:spPr>
        <p:txBody>
          <a:bodyPr/>
          <a:lstStyle/>
          <a:p>
            <a:pPr algn="ctr"/>
            <a:r>
              <a:rPr lang="en-US" dirty="0">
                <a:solidFill>
                  <a:srgbClr val="00B050"/>
                </a:solidFill>
                <a:latin typeface="Constantia" pitchFamily="18" charset="0"/>
              </a:rPr>
              <a:t>Conclusion</a:t>
            </a:r>
          </a:p>
        </p:txBody>
      </p:sp>
      <p:sp>
        <p:nvSpPr>
          <p:cNvPr id="3" name="Content Placeholder 2"/>
          <p:cNvSpPr>
            <a:spLocks noGrp="1"/>
          </p:cNvSpPr>
          <p:nvPr>
            <p:ph idx="1"/>
          </p:nvPr>
        </p:nvSpPr>
        <p:spPr>
          <a:xfrm>
            <a:off x="677334" y="1401097"/>
            <a:ext cx="11121376" cy="5161935"/>
          </a:xfrm>
        </p:spPr>
        <p:txBody>
          <a:bodyPr>
            <a:normAutofit/>
          </a:bodyPr>
          <a:lstStyle/>
          <a:p>
            <a:pPr indent="0">
              <a:lnSpc>
                <a:spcPct val="200000"/>
              </a:lnSpc>
              <a:buNone/>
            </a:pPr>
            <a:r>
              <a:rPr lang="en-US" sz="2400" dirty="0">
                <a:latin typeface="Constantia" pitchFamily="18" charset="0"/>
              </a:rPr>
              <a:t>It is important that people in same-sex marriages be allowed to have children. This is supported by their ability to provide better links to their children through the moral support and the unprejudiced division of labor in the house. Children are also able to overcome stereotypes and embrace duties regardless of their masculinity or femininity. The move will also assist in the war against homophobia  and deception to oneself.</a:t>
            </a:r>
          </a:p>
          <a:p>
            <a:pPr marL="0" indent="0">
              <a:buNone/>
            </a:pPr>
            <a:endParaRPr lang="en-US" sz="2400" dirty="0">
              <a:latin typeface="Constantia" pitchFamily="18" charset="0"/>
            </a:endParaRPr>
          </a:p>
          <a:p>
            <a:endParaRPr lang="en-US" dirty="0">
              <a:latin typeface="Constantia" pitchFamily="18" charset="0"/>
            </a:endParaRPr>
          </a:p>
          <a:p>
            <a:endParaRPr lang="en-US" dirty="0">
              <a:latin typeface="Constantia" pitchFamily="18" charset="0"/>
            </a:endParaRPr>
          </a:p>
          <a:p>
            <a:endParaRPr lang="en-US" dirty="0">
              <a:latin typeface="Constantia" pitchFamily="18" charset="0"/>
            </a:endParaRPr>
          </a:p>
          <a:p>
            <a:endParaRPr lang="en-US" dirty="0">
              <a:latin typeface="Constantia" pitchFamily="18" charset="0"/>
            </a:endParaRPr>
          </a:p>
          <a:p>
            <a:endParaRPr lang="en-US" dirty="0">
              <a:latin typeface="Constantia" pitchFamily="18" charset="0"/>
            </a:endParaRPr>
          </a:p>
        </p:txBody>
      </p:sp>
    </p:spTree>
    <p:extLst>
      <p:ext uri="{BB962C8B-B14F-4D97-AF65-F5344CB8AC3E}">
        <p14:creationId xmlns:p14="http://schemas.microsoft.com/office/powerpoint/2010/main" val="401773567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70560"/>
          </a:xfrm>
        </p:spPr>
        <p:txBody>
          <a:bodyPr/>
          <a:lstStyle/>
          <a:p>
            <a:pPr algn="ctr"/>
            <a:r>
              <a:rPr lang="en-US" dirty="0">
                <a:solidFill>
                  <a:srgbClr val="00B050"/>
                </a:solidFill>
                <a:latin typeface="Constantia" pitchFamily="18" charset="0"/>
              </a:rPr>
              <a:t>References</a:t>
            </a:r>
          </a:p>
        </p:txBody>
      </p:sp>
      <p:sp>
        <p:nvSpPr>
          <p:cNvPr id="3" name="Content Placeholder 2"/>
          <p:cNvSpPr>
            <a:spLocks noGrp="1"/>
          </p:cNvSpPr>
          <p:nvPr>
            <p:ph idx="1"/>
          </p:nvPr>
        </p:nvSpPr>
        <p:spPr>
          <a:xfrm>
            <a:off x="677334" y="1194620"/>
            <a:ext cx="10900150" cy="5663380"/>
          </a:xfrm>
        </p:spPr>
        <p:txBody>
          <a:bodyPr>
            <a:noAutofit/>
          </a:bodyPr>
          <a:lstStyle/>
          <a:p>
            <a:r>
              <a:rPr lang="en-US" sz="2400" dirty="0">
                <a:latin typeface="Constantia" pitchFamily="18" charset="0"/>
              </a:rPr>
              <a:t>Sherkat, D. E. (2017). Intersecting Identities and Support for Same-sex Marriage in the United States. Social Currents, 4(4), 380-400.</a:t>
            </a:r>
          </a:p>
          <a:p>
            <a:r>
              <a:rPr lang="en-US" sz="2400" dirty="0">
                <a:latin typeface="Constantia" pitchFamily="18" charset="0"/>
              </a:rPr>
              <a:t> Gates, G. J. (2015). Marriage and family: LGBT individuals and same-sex couples. The Future of Children, 67-87.</a:t>
            </a:r>
          </a:p>
        </p:txBody>
      </p:sp>
    </p:spTree>
    <p:extLst>
      <p:ext uri="{BB962C8B-B14F-4D97-AF65-F5344CB8AC3E}">
        <p14:creationId xmlns:p14="http://schemas.microsoft.com/office/powerpoint/2010/main" val="3339811692"/>
      </p:ext>
    </p:extLst>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1234</TotalTime>
  <Words>572</Words>
  <Application>Microsoft Office PowerPoint</Application>
  <PresentationFormat>Widescreen</PresentationFormat>
  <Paragraphs>25</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Constantia</vt:lpstr>
      <vt:lpstr>Trebuchet MS</vt:lpstr>
      <vt:lpstr>Wingdings 3</vt:lpstr>
      <vt:lpstr>Facet</vt:lpstr>
      <vt:lpstr>Should Same-Sex Marriage Have Children?</vt:lpstr>
      <vt:lpstr>Introduction</vt:lpstr>
      <vt:lpstr>Thesis and Supporting Evidence</vt:lpstr>
      <vt:lpstr>1St point-Same-sex parents pose better Connections to their Children </vt:lpstr>
      <vt:lpstr>2nd Point- Children will be better at Overcoming Stereotypes and Embracing Activities for both Genders</vt:lpstr>
      <vt:lpstr>3rd Point- It is a Prelude Towards Conquering Homophobia and Eliminating Deception of One’s Identity</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JOHN PAUL</dc:creator>
  <cp:lastModifiedBy>JOHN PAUL</cp:lastModifiedBy>
  <cp:revision>1</cp:revision>
  <dcterms:created xsi:type="dcterms:W3CDTF">2016-05-08T08:20:33Z</dcterms:created>
  <dcterms:modified xsi:type="dcterms:W3CDTF">2018-11-19T21:19:19Z</dcterms:modified>
</cp:coreProperties>
</file>